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81" r:id="rId6"/>
    <p:sldId id="304" r:id="rId7"/>
    <p:sldId id="282" r:id="rId8"/>
    <p:sldId id="402" r:id="rId9"/>
    <p:sldId id="413" r:id="rId10"/>
    <p:sldId id="415" r:id="rId11"/>
    <p:sldId id="395" r:id="rId12"/>
    <p:sldId id="403" r:id="rId13"/>
    <p:sldId id="414" r:id="rId14"/>
    <p:sldId id="259" r:id="rId15"/>
    <p:sldId id="401" r:id="rId16"/>
    <p:sldId id="430" r:id="rId17"/>
    <p:sldId id="399" r:id="rId18"/>
    <p:sldId id="410" r:id="rId19"/>
    <p:sldId id="412" r:id="rId20"/>
    <p:sldId id="416" r:id="rId21"/>
    <p:sldId id="417" r:id="rId22"/>
    <p:sldId id="419" r:id="rId23"/>
    <p:sldId id="428" r:id="rId24"/>
    <p:sldId id="429" r:id="rId25"/>
    <p:sldId id="392" r:id="rId26"/>
    <p:sldId id="400" r:id="rId27"/>
    <p:sldId id="418" r:id="rId28"/>
    <p:sldId id="390" r:id="rId29"/>
    <p:sldId id="427" r:id="rId30"/>
    <p:sldId id="40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5E"/>
    <a:srgbClr val="FFFFFF"/>
    <a:srgbClr val="69B653"/>
    <a:srgbClr val="4FBAA0"/>
    <a:srgbClr val="0C2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28250-7399-8960-A177-48FA1602A8CC}" v="512" dt="2024-02-08T08:43:59.018"/>
    <p1510:client id="{9EAEF80F-7E67-2F42-AD0C-11497B5588A9}" v="49" dt="2024-02-07T22:51:56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5"/>
    <p:restoredTop sz="95482"/>
  </p:normalViewPr>
  <p:slideViewPr>
    <p:cSldViewPr snapToGrid="0" snapToObjects="1">
      <p:cViewPr varScale="1">
        <p:scale>
          <a:sx n="118" d="100"/>
          <a:sy n="118" d="100"/>
        </p:scale>
        <p:origin x="66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na Smith" userId="S::lsmith3@ed.ac.uk::c2a38d51-d8fc-4159-af9f-1ebfeb9bbdb0" providerId="AD" clId="Web-{E9DF1BE7-E3CC-4C8B-810D-19451AF9B0A2}"/>
    <pc:docChg chg="modSld sldOrd">
      <pc:chgData name="Lorna Smith" userId="S::lsmith3@ed.ac.uk::c2a38d51-d8fc-4159-af9f-1ebfeb9bbdb0" providerId="AD" clId="Web-{E9DF1BE7-E3CC-4C8B-810D-19451AF9B0A2}" dt="2024-02-06T12:19:54.817" v="112" actId="20577"/>
      <pc:docMkLst>
        <pc:docMk/>
      </pc:docMkLst>
      <pc:sldChg chg="modSp">
        <pc:chgData name="Lorna Smith" userId="S::lsmith3@ed.ac.uk::c2a38d51-d8fc-4159-af9f-1ebfeb9bbdb0" providerId="AD" clId="Web-{E9DF1BE7-E3CC-4C8B-810D-19451AF9B0A2}" dt="2024-02-06T12:19:54.817" v="112" actId="20577"/>
        <pc:sldMkLst>
          <pc:docMk/>
          <pc:sldMk cId="2123560497" sldId="392"/>
        </pc:sldMkLst>
        <pc:spChg chg="mod">
          <ac:chgData name="Lorna Smith" userId="S::lsmith3@ed.ac.uk::c2a38d51-d8fc-4159-af9f-1ebfeb9bbdb0" providerId="AD" clId="Web-{E9DF1BE7-E3CC-4C8B-810D-19451AF9B0A2}" dt="2024-02-06T12:19:54.817" v="112" actId="20577"/>
          <ac:spMkLst>
            <pc:docMk/>
            <pc:sldMk cId="2123560497" sldId="392"/>
            <ac:spMk id="3" creationId="{CABC0B30-4699-2E4B-A040-7FC55106A68B}"/>
          </ac:spMkLst>
        </pc:spChg>
      </pc:sldChg>
      <pc:sldChg chg="modSp">
        <pc:chgData name="Lorna Smith" userId="S::lsmith3@ed.ac.uk::c2a38d51-d8fc-4159-af9f-1ebfeb9bbdb0" providerId="AD" clId="Web-{E9DF1BE7-E3CC-4C8B-810D-19451AF9B0A2}" dt="2024-02-06T12:09:28.556" v="6" actId="20577"/>
        <pc:sldMkLst>
          <pc:docMk/>
          <pc:sldMk cId="1983257401" sldId="395"/>
        </pc:sldMkLst>
        <pc:spChg chg="mod">
          <ac:chgData name="Lorna Smith" userId="S::lsmith3@ed.ac.uk::c2a38d51-d8fc-4159-af9f-1ebfeb9bbdb0" providerId="AD" clId="Web-{E9DF1BE7-E3CC-4C8B-810D-19451AF9B0A2}" dt="2024-02-06T12:09:28.556" v="6" actId="20577"/>
          <ac:spMkLst>
            <pc:docMk/>
            <pc:sldMk cId="1983257401" sldId="395"/>
            <ac:spMk id="3" creationId="{AF41B948-0617-9042-BDA2-A951EAF8D4B2}"/>
          </ac:spMkLst>
        </pc:spChg>
      </pc:sldChg>
      <pc:sldChg chg="ord">
        <pc:chgData name="Lorna Smith" userId="S::lsmith3@ed.ac.uk::c2a38d51-d8fc-4159-af9f-1ebfeb9bbdb0" providerId="AD" clId="Web-{E9DF1BE7-E3CC-4C8B-810D-19451AF9B0A2}" dt="2024-02-06T12:06:47.279" v="0"/>
        <pc:sldMkLst>
          <pc:docMk/>
          <pc:sldMk cId="1922468435" sldId="402"/>
        </pc:sldMkLst>
      </pc:sldChg>
      <pc:sldChg chg="modSp">
        <pc:chgData name="Lorna Smith" userId="S::lsmith3@ed.ac.uk::c2a38d51-d8fc-4159-af9f-1ebfeb9bbdb0" providerId="AD" clId="Web-{E9DF1BE7-E3CC-4C8B-810D-19451AF9B0A2}" dt="2024-02-06T12:10:42.717" v="66" actId="20577"/>
        <pc:sldMkLst>
          <pc:docMk/>
          <pc:sldMk cId="2564591737" sldId="403"/>
        </pc:sldMkLst>
        <pc:spChg chg="mod">
          <ac:chgData name="Lorna Smith" userId="S::lsmith3@ed.ac.uk::c2a38d51-d8fc-4159-af9f-1ebfeb9bbdb0" providerId="AD" clId="Web-{E9DF1BE7-E3CC-4C8B-810D-19451AF9B0A2}" dt="2024-02-06T12:10:42.717" v="66" actId="20577"/>
          <ac:spMkLst>
            <pc:docMk/>
            <pc:sldMk cId="2564591737" sldId="403"/>
            <ac:spMk id="3" creationId="{AF41B948-0617-9042-BDA2-A951EAF8D4B2}"/>
          </ac:spMkLst>
        </pc:spChg>
      </pc:sldChg>
      <pc:sldChg chg="ord">
        <pc:chgData name="Lorna Smith" userId="S::lsmith3@ed.ac.uk::c2a38d51-d8fc-4159-af9f-1ebfeb9bbdb0" providerId="AD" clId="Web-{E9DF1BE7-E3CC-4C8B-810D-19451AF9B0A2}" dt="2024-02-06T12:07:09.484" v="1"/>
        <pc:sldMkLst>
          <pc:docMk/>
          <pc:sldMk cId="1109184959" sldId="413"/>
        </pc:sldMkLst>
      </pc:sldChg>
    </pc:docChg>
  </pc:docChgLst>
  <pc:docChgLst>
    <pc:chgData name="Lorna Smith" userId="S::lsmith3@ed.ac.uk::c2a38d51-d8fc-4159-af9f-1ebfeb9bbdb0" providerId="AD" clId="Web-{69F28250-7399-8960-A177-48FA1602A8CC}"/>
    <pc:docChg chg="modSld">
      <pc:chgData name="Lorna Smith" userId="S::lsmith3@ed.ac.uk::c2a38d51-d8fc-4159-af9f-1ebfeb9bbdb0" providerId="AD" clId="Web-{69F28250-7399-8960-A177-48FA1602A8CC}" dt="2024-02-08T08:43:58.659" v="518" actId="20577"/>
      <pc:docMkLst>
        <pc:docMk/>
      </pc:docMkLst>
      <pc:sldChg chg="modSp">
        <pc:chgData name="Lorna Smith" userId="S::lsmith3@ed.ac.uk::c2a38d51-d8fc-4159-af9f-1ebfeb9bbdb0" providerId="AD" clId="Web-{69F28250-7399-8960-A177-48FA1602A8CC}" dt="2024-02-08T08:11:01.046" v="21" actId="20577"/>
        <pc:sldMkLst>
          <pc:docMk/>
          <pc:sldMk cId="883093728" sldId="282"/>
        </pc:sldMkLst>
        <pc:spChg chg="mod">
          <ac:chgData name="Lorna Smith" userId="S::lsmith3@ed.ac.uk::c2a38d51-d8fc-4159-af9f-1ebfeb9bbdb0" providerId="AD" clId="Web-{69F28250-7399-8960-A177-48FA1602A8CC}" dt="2024-02-08T08:11:01.046" v="21" actId="20577"/>
          <ac:spMkLst>
            <pc:docMk/>
            <pc:sldMk cId="883093728" sldId="282"/>
            <ac:spMk id="3" creationId="{BB535883-82B6-B34B-8435-C212AC8BDD55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22:43.701" v="248" actId="20577"/>
        <pc:sldMkLst>
          <pc:docMk/>
          <pc:sldMk cId="1983257401" sldId="395"/>
        </pc:sldMkLst>
        <pc:spChg chg="mod">
          <ac:chgData name="Lorna Smith" userId="S::lsmith3@ed.ac.uk::c2a38d51-d8fc-4159-af9f-1ebfeb9bbdb0" providerId="AD" clId="Web-{69F28250-7399-8960-A177-48FA1602A8CC}" dt="2024-02-08T08:22:43.701" v="248" actId="20577"/>
          <ac:spMkLst>
            <pc:docMk/>
            <pc:sldMk cId="1983257401" sldId="395"/>
            <ac:spMk id="3" creationId="{AF41B948-0617-9042-BDA2-A951EAF8D4B2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15:08.015" v="45" actId="20577"/>
        <pc:sldMkLst>
          <pc:docMk/>
          <pc:sldMk cId="1922468435" sldId="402"/>
        </pc:sldMkLst>
        <pc:spChg chg="mod">
          <ac:chgData name="Lorna Smith" userId="S::lsmith3@ed.ac.uk::c2a38d51-d8fc-4159-af9f-1ebfeb9bbdb0" providerId="AD" clId="Web-{69F28250-7399-8960-A177-48FA1602A8CC}" dt="2024-02-08T08:10:51.623" v="16" actId="20577"/>
          <ac:spMkLst>
            <pc:docMk/>
            <pc:sldMk cId="1922468435" sldId="402"/>
            <ac:spMk id="2" creationId="{069C2D30-AF7A-5F4B-AF4B-0972204E4D0F}"/>
          </ac:spMkLst>
        </pc:spChg>
        <pc:spChg chg="mod">
          <ac:chgData name="Lorna Smith" userId="S::lsmith3@ed.ac.uk::c2a38d51-d8fc-4159-af9f-1ebfeb9bbdb0" providerId="AD" clId="Web-{69F28250-7399-8960-A177-48FA1602A8CC}" dt="2024-02-08T08:15:08.015" v="45" actId="20577"/>
          <ac:spMkLst>
            <pc:docMk/>
            <pc:sldMk cId="1922468435" sldId="402"/>
            <ac:spMk id="3" creationId="{E87F04CB-52CA-194F-B1AE-05B7BB43EF66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24:01.143" v="249" actId="20577"/>
        <pc:sldMkLst>
          <pc:docMk/>
          <pc:sldMk cId="2564591737" sldId="403"/>
        </pc:sldMkLst>
        <pc:spChg chg="mod">
          <ac:chgData name="Lorna Smith" userId="S::lsmith3@ed.ac.uk::c2a38d51-d8fc-4159-af9f-1ebfeb9bbdb0" providerId="AD" clId="Web-{69F28250-7399-8960-A177-48FA1602A8CC}" dt="2024-02-08T08:24:01.143" v="249" actId="20577"/>
          <ac:spMkLst>
            <pc:docMk/>
            <pc:sldMk cId="2564591737" sldId="403"/>
            <ac:spMk id="3" creationId="{AF41B948-0617-9042-BDA2-A951EAF8D4B2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43:58.659" v="518" actId="20577"/>
        <pc:sldMkLst>
          <pc:docMk/>
          <pc:sldMk cId="1109184959" sldId="413"/>
        </pc:sldMkLst>
        <pc:spChg chg="mod">
          <ac:chgData name="Lorna Smith" userId="S::lsmith3@ed.ac.uk::c2a38d51-d8fc-4159-af9f-1ebfeb9bbdb0" providerId="AD" clId="Web-{69F28250-7399-8960-A177-48FA1602A8CC}" dt="2024-02-08T08:43:58.659" v="518" actId="20577"/>
          <ac:spMkLst>
            <pc:docMk/>
            <pc:sldMk cId="1109184959" sldId="413"/>
            <ac:spMk id="3" creationId="{E87F04CB-52CA-194F-B1AE-05B7BB43EF66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39:13.984" v="304" actId="20577"/>
        <pc:sldMkLst>
          <pc:docMk/>
          <pc:sldMk cId="3549922446" sldId="414"/>
        </pc:sldMkLst>
        <pc:spChg chg="mod">
          <ac:chgData name="Lorna Smith" userId="S::lsmith3@ed.ac.uk::c2a38d51-d8fc-4159-af9f-1ebfeb9bbdb0" providerId="AD" clId="Web-{69F28250-7399-8960-A177-48FA1602A8CC}" dt="2024-02-08T08:39:13.984" v="304" actId="20577"/>
          <ac:spMkLst>
            <pc:docMk/>
            <pc:sldMk cId="3549922446" sldId="414"/>
            <ac:spMk id="3" creationId="{341818F3-D86B-A5E9-1D26-D30DE76009B2}"/>
          </ac:spMkLst>
        </pc:spChg>
      </pc:sldChg>
      <pc:sldChg chg="modSp">
        <pc:chgData name="Lorna Smith" userId="S::lsmith3@ed.ac.uk::c2a38d51-d8fc-4159-af9f-1ebfeb9bbdb0" providerId="AD" clId="Web-{69F28250-7399-8960-A177-48FA1602A8CC}" dt="2024-02-08T08:20:27.723" v="198" actId="20577"/>
        <pc:sldMkLst>
          <pc:docMk/>
          <pc:sldMk cId="2261599329" sldId="415"/>
        </pc:sldMkLst>
        <pc:spChg chg="mod">
          <ac:chgData name="Lorna Smith" userId="S::lsmith3@ed.ac.uk::c2a38d51-d8fc-4159-af9f-1ebfeb9bbdb0" providerId="AD" clId="Web-{69F28250-7399-8960-A177-48FA1602A8CC}" dt="2024-02-08T08:20:27.723" v="198" actId="20577"/>
          <ac:spMkLst>
            <pc:docMk/>
            <pc:sldMk cId="2261599329" sldId="415"/>
            <ac:spMk id="3" creationId="{30C3039A-44B4-7998-D13A-92D563FD67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C210-B437-E146-B3E5-19B3044658C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077A6-923D-CD4B-A462-AF35C7511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uYc8G4d9D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Idea originally started under the </a:t>
            </a:r>
            <a:r>
              <a:rPr lang="en-GB" dirty="0" err="1"/>
              <a:t>dCSE</a:t>
            </a:r>
            <a:r>
              <a:rPr lang="en-GB" dirty="0"/>
              <a:t> (</a:t>
            </a:r>
            <a:r>
              <a:rPr lang="en-GB" dirty="0" err="1"/>
              <a:t>HECToR</a:t>
            </a:r>
            <a:r>
              <a:rPr lang="en-GB" dirty="0"/>
              <a:t>) 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Idea originally started under the </a:t>
            </a:r>
            <a:r>
              <a:rPr lang="en-GB" err="1"/>
              <a:t>dCSE</a:t>
            </a:r>
            <a:r>
              <a:rPr lang="en-GB"/>
              <a:t> (</a:t>
            </a:r>
            <a:r>
              <a:rPr lang="en-GB" err="1"/>
              <a:t>HECToR</a:t>
            </a:r>
            <a:r>
              <a:rPr lang="en-GB"/>
              <a:t>) 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0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 years = 576 PMs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5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9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9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https://youtu.be/3uYc8G4d9DM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077A6-923D-CD4B-A462-AF35C75116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4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C069-420D-1744-B977-BB42CD09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038E-B8F7-3C48-8035-8B7AFA84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521C30-3EF4-C44A-A696-817A86CBC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1EACC28-6898-544D-A6E3-5209A3EA46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74E4-6BAA-6649-BFA8-A5AAE3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C2E5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9836-5C63-5A43-B0BA-42EAB15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D6F1-46B5-BE41-9249-9B96181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</p:spPr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43D-DFB3-D847-A68F-49423049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5361A6-F668-85B8-872C-2407B32CB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1888" y="365124"/>
            <a:ext cx="2570809" cy="6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B710-083A-A445-84C9-1C58DBA9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5" y="2675692"/>
            <a:ext cx="10515600" cy="65615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FD26079-388A-5C48-941D-63FE6DEDC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003" y="5481877"/>
            <a:ext cx="4433104" cy="122534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662EEF-9C3C-044C-A771-917DA3BC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9742" y="5648444"/>
            <a:ext cx="3092336" cy="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330AB-B0D6-CC42-949E-073B869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96E2-6E7F-FD42-9F7B-2221CB0B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8246-5C69-ED44-81BE-5CD0CEEB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4B1C-2F56-9B4F-A7ED-E4CEBA441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673B58-0F97-924D-B08E-6218A6BA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.epcc.ed.ac.uk/" TargetMode="External"/><Relationship Id="rId2" Type="http://schemas.openxmlformats.org/officeDocument/2006/relationships/hyperlink" Target="https://www.archer2.ac.uk/ecse/call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archer2.ac.uk" TargetMode="External"/><Relationship Id="rId2" Type="http://schemas.openxmlformats.org/officeDocument/2006/relationships/hyperlink" Target="https://www.archer2.ac.uk/ecs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er2.ac.uk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GPU: embedded CSE (</a:t>
            </a:r>
            <a:r>
              <a:rPr lang="en-US" b="1" dirty="0" err="1">
                <a:solidFill>
                  <a:schemeClr val="bg1"/>
                </a:solidFill>
              </a:rPr>
              <a:t>eCSE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Chris Johnson, Lorna Smith, EPCC</a:t>
            </a:r>
          </a:p>
          <a:p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February 2024</a:t>
            </a:r>
          </a:p>
          <a:p>
            <a:r>
              <a:rPr lang="en-US" u="sng" dirty="0"/>
              <a:t>https://www.archer2.ac.uk/</a:t>
            </a:r>
            <a:r>
              <a:rPr lang="en-US" u="sng" dirty="0" err="1"/>
              <a:t>ecse</a:t>
            </a:r>
            <a:r>
              <a:rPr lang="en-US" u="sng" dirty="0"/>
              <a:t>/calls/</a:t>
            </a:r>
          </a:p>
        </p:txBody>
      </p:sp>
    </p:spTree>
    <p:extLst>
      <p:ext uri="{BB962C8B-B14F-4D97-AF65-F5344CB8AC3E}">
        <p14:creationId xmlns:p14="http://schemas.microsoft.com/office/powerpoint/2010/main" val="105283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DC6F-5956-E472-3BE5-79BD6CD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err="1"/>
              <a:t>eCSE</a:t>
            </a:r>
            <a:r>
              <a:rPr lang="en-US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18F3-D86B-A5E9-1D26-D30DE760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Transforming CPU code -&gt; GPU code</a:t>
            </a:r>
          </a:p>
          <a:p>
            <a:r>
              <a:rPr lang="en-US"/>
              <a:t>Make improvements to existing GPU codes </a:t>
            </a:r>
          </a:p>
          <a:p>
            <a:pPr lvl="1"/>
            <a:r>
              <a:rPr lang="en-US"/>
              <a:t>portability to allow efficient running on wider range of architectures</a:t>
            </a:r>
            <a:endParaRPr lang="en-US">
              <a:cs typeface="Calibri"/>
            </a:endParaRPr>
          </a:p>
          <a:p>
            <a:pPr lvl="1"/>
            <a:r>
              <a:rPr lang="en-US"/>
              <a:t>performance</a:t>
            </a:r>
          </a:p>
          <a:p>
            <a:pPr lvl="1"/>
            <a:r>
              <a:rPr lang="en-US"/>
              <a:t>scalability</a:t>
            </a:r>
          </a:p>
          <a:p>
            <a:pPr lvl="1"/>
            <a:r>
              <a:rPr lang="en-US"/>
              <a:t>sustainability and maintainability</a:t>
            </a:r>
          </a:p>
          <a:p>
            <a:pPr lvl="1"/>
            <a:r>
              <a:rPr lang="en-US"/>
              <a:t>Implementing new algorithmics within code </a:t>
            </a:r>
            <a:endParaRPr lang="en-US">
              <a:cs typeface="Calibri"/>
            </a:endParaRPr>
          </a:p>
          <a:p>
            <a:r>
              <a:rPr lang="en-US"/>
              <a:t>Improvements to GPU-based software to allow new research </a:t>
            </a:r>
          </a:p>
          <a:p>
            <a:r>
              <a:rPr lang="en-US"/>
              <a:t>Adding new functionalities to existing GPU-based software </a:t>
            </a:r>
            <a:endParaRPr lang="en-US">
              <a:cs typeface="Calibri"/>
            </a:endParaRPr>
          </a:p>
          <a:p>
            <a:r>
              <a:rPr lang="en-US"/>
              <a:t>Enhancing existing GPU software for use in new research areas/workflows</a:t>
            </a: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6597A-EFE3-1683-3BC8-1215BBF7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C010F-87D7-AA3F-AAC2-31A7A805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2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EFCA-79D2-AD49-BEA6-FF67B34E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for an eCSE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C87C-2BDF-9F40-A491-4FB378729B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673B58-0F97-924D-B08E-6218A6BAD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E2A5-1109-B948-9E80-F486A9A9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for applying to </a:t>
            </a:r>
            <a:r>
              <a:rPr lang="en-GB" dirty="0" err="1"/>
              <a:t>eCSE</a:t>
            </a:r>
            <a:r>
              <a:rPr lang="en-GB" dirty="0"/>
              <a:t>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0464-C599-6340-99D2-F823A99D7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First steps</a:t>
            </a:r>
          </a:p>
          <a:p>
            <a:pPr lvl="1"/>
            <a:r>
              <a:rPr lang="en-GB" dirty="0"/>
              <a:t>Start proposal in SAFE</a:t>
            </a:r>
          </a:p>
          <a:p>
            <a:pPr lvl="1"/>
            <a:r>
              <a:rPr lang="en-GB" dirty="0"/>
              <a:t>Invite other team members</a:t>
            </a:r>
          </a:p>
          <a:p>
            <a:pPr lvl="1"/>
            <a:r>
              <a:rPr lang="en-GB" dirty="0"/>
              <a:t>Start getting costing information</a:t>
            </a:r>
          </a:p>
          <a:p>
            <a:pPr lvl="2"/>
            <a:r>
              <a:rPr lang="en-GB" dirty="0"/>
              <a:t>Costing not needed for ARCHER2 CSE team (we can get these internally)</a:t>
            </a:r>
          </a:p>
          <a:p>
            <a:pPr lvl="2"/>
            <a:r>
              <a:rPr lang="en-GB" dirty="0"/>
              <a:t>Check financial arrangements</a:t>
            </a:r>
          </a:p>
          <a:p>
            <a:pPr lvl="3"/>
            <a:r>
              <a:rPr lang="en-GB" dirty="0"/>
              <a:t>in particular if RSE not at institution of PI or part of ARCHER2 CSE team then money is paid to PI’s institution who must arrange to pass this on</a:t>
            </a:r>
          </a:p>
          <a:p>
            <a:pPr lvl="1"/>
            <a:r>
              <a:rPr lang="en-GB" dirty="0"/>
              <a:t>Look through proposal forms to fill in (both on-line form and Word document)</a:t>
            </a:r>
          </a:p>
          <a:p>
            <a:pPr lvl="1"/>
            <a:r>
              <a:rPr lang="en-GB" dirty="0"/>
              <a:t>Check through Terms document with your department</a:t>
            </a:r>
          </a:p>
          <a:p>
            <a:pPr lvl="1"/>
            <a:r>
              <a:rPr lang="en-GB" dirty="0"/>
              <a:t>Read the guidance document!</a:t>
            </a:r>
          </a:p>
          <a:p>
            <a:pPr lvl="1"/>
            <a:r>
              <a:rPr lang="en-GB" dirty="0"/>
              <a:t>Start requesting letters of support (optional)</a:t>
            </a:r>
          </a:p>
          <a:p>
            <a:r>
              <a:rPr lang="en-GB" dirty="0"/>
              <a:t>Next steps</a:t>
            </a:r>
          </a:p>
          <a:p>
            <a:pPr lvl="1"/>
            <a:r>
              <a:rPr lang="en-GB" dirty="0"/>
              <a:t>Complete main proposal form</a:t>
            </a:r>
          </a:p>
          <a:p>
            <a:pPr lvl="1"/>
            <a:r>
              <a:rPr lang="en-GB" dirty="0"/>
              <a:t>Complete the on-line form – linking in completed proposal form, costing docs, CVs, letter(s) of support, etc.</a:t>
            </a:r>
          </a:p>
          <a:p>
            <a:r>
              <a:rPr lang="en-GB" dirty="0"/>
              <a:t>On-line form must then be completed with</a:t>
            </a:r>
          </a:p>
          <a:p>
            <a:pPr lvl="1"/>
            <a:r>
              <a:rPr lang="en-GB" dirty="0"/>
              <a:t>All project members having accepted invitation</a:t>
            </a:r>
          </a:p>
          <a:p>
            <a:pPr lvl="1"/>
            <a:r>
              <a:rPr lang="en-GB" dirty="0"/>
              <a:t>All relevant documents attached</a:t>
            </a:r>
          </a:p>
          <a:p>
            <a:pPr lvl="1"/>
            <a:r>
              <a:rPr lang="en-GB" dirty="0"/>
              <a:t>Submitted by </a:t>
            </a:r>
            <a:r>
              <a:rPr lang="en-GB" b="1" dirty="0"/>
              <a:t>16:00 19</a:t>
            </a:r>
            <a:r>
              <a:rPr lang="en-GB" b="1" baseline="30000" dirty="0"/>
              <a:t>th</a:t>
            </a:r>
            <a:r>
              <a:rPr lang="en-GB" b="1" dirty="0"/>
              <a:t> March 2024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54654-9F03-BA4B-8781-012023D9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E0670-B0DA-ED4E-ADFA-455B2DD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453D-559C-136B-3C6E-9E50A174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required</a:t>
            </a:r>
          </a:p>
        </p:txBody>
      </p:sp>
      <p:pic>
        <p:nvPicPr>
          <p:cNvPr id="7" name="Content Placeholder 6" descr="A screen shot of a document&#10;&#10;Description automatically generated">
            <a:extLst>
              <a:ext uri="{FF2B5EF4-FFF2-40B4-BE49-F238E27FC236}">
                <a16:creationId xmlns:a16="http://schemas.microsoft.com/office/drawing/2014/main" id="{0518EFD3-A34B-6C18-7D0B-25349BEB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73" y="1434276"/>
            <a:ext cx="2839512" cy="4930775"/>
          </a:xfrm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1C0E7-80A4-80CB-5DB8-DF4CB32A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08FF9-A380-A407-247B-D42F6247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83B06F-1DE7-34FF-F3BD-D1BBA5E9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47" y="1169130"/>
            <a:ext cx="4081207" cy="1855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letter with text on it&#10;&#10;Description automatically generated">
            <a:extLst>
              <a:ext uri="{FF2B5EF4-FFF2-40B4-BE49-F238E27FC236}">
                <a16:creationId xmlns:a16="http://schemas.microsoft.com/office/drawing/2014/main" id="{C14C35E5-FAF3-F41D-1459-9F0F5F1F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332" y="4023461"/>
            <a:ext cx="2324886" cy="2614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 descr="A screenshot of a white and green text&#10;&#10;Description automatically generated">
            <a:extLst>
              <a:ext uri="{FF2B5EF4-FFF2-40B4-BE49-F238E27FC236}">
                <a16:creationId xmlns:a16="http://schemas.microsoft.com/office/drawing/2014/main" id="{8BD0C191-9031-BEE2-D0FC-3D0A6FB6A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523" y="3946802"/>
            <a:ext cx="1782285" cy="2614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F02506B-EE86-6AFD-72F6-B472A8DAF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00" y="1822521"/>
            <a:ext cx="2743201" cy="2063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25EC66-B234-0E29-BD5A-B5A839E431D6}"/>
              </a:ext>
            </a:extLst>
          </p:cNvPr>
          <p:cNvSpPr txBox="1"/>
          <p:nvPr/>
        </p:nvSpPr>
        <p:spPr>
          <a:xfrm>
            <a:off x="29730" y="1010590"/>
            <a:ext cx="302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 Document (required)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7F484A-8D90-EE5B-1651-F07B1C1A7D0F}"/>
              </a:ext>
            </a:extLst>
          </p:cNvPr>
          <p:cNvSpPr txBox="1"/>
          <p:nvPr/>
        </p:nvSpPr>
        <p:spPr>
          <a:xfrm>
            <a:off x="3288865" y="3509291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 (required for each RSE)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AFD4AD-03D7-8B40-473E-3DFBB932368E}"/>
              </a:ext>
            </a:extLst>
          </p:cNvPr>
          <p:cNvSpPr txBox="1"/>
          <p:nvPr/>
        </p:nvSpPr>
        <p:spPr>
          <a:xfrm>
            <a:off x="6363593" y="370371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 of Support (optional)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68643C-0202-365D-F9D5-56176972F159}"/>
              </a:ext>
            </a:extLst>
          </p:cNvPr>
          <p:cNvSpPr txBox="1"/>
          <p:nvPr/>
        </p:nvSpPr>
        <p:spPr>
          <a:xfrm>
            <a:off x="9294409" y="1176190"/>
            <a:ext cx="2341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Costing document(s) </a:t>
            </a:r>
          </a:p>
          <a:p>
            <a:r>
              <a:rPr lang="en-US" dirty="0"/>
              <a:t>(required for each RSE)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4A1CE-DC67-1A6F-CB73-23B462730FB1}"/>
              </a:ext>
            </a:extLst>
          </p:cNvPr>
          <p:cNvSpPr txBox="1"/>
          <p:nvPr/>
        </p:nvSpPr>
        <p:spPr>
          <a:xfrm>
            <a:off x="5658060" y="719327"/>
            <a:ext cx="114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 form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207827-8CFB-A9F3-53B9-000980B49D5D}"/>
              </a:ext>
            </a:extLst>
          </p:cNvPr>
          <p:cNvCxnSpPr/>
          <p:nvPr/>
        </p:nvCxnSpPr>
        <p:spPr>
          <a:xfrm flipV="1">
            <a:off x="3085211" y="1822521"/>
            <a:ext cx="1186343" cy="3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B39FD6-987E-D2BC-6C33-FD498279C747}"/>
              </a:ext>
            </a:extLst>
          </p:cNvPr>
          <p:cNvCxnSpPr/>
          <p:nvPr/>
        </p:nvCxnSpPr>
        <p:spPr>
          <a:xfrm flipV="1">
            <a:off x="4714665" y="3067675"/>
            <a:ext cx="144718" cy="37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ACE2BA-2AE8-84FF-11A7-C20E34923938}"/>
              </a:ext>
            </a:extLst>
          </p:cNvPr>
          <p:cNvCxnSpPr/>
          <p:nvPr/>
        </p:nvCxnSpPr>
        <p:spPr>
          <a:xfrm flipH="1" flipV="1">
            <a:off x="7445829" y="3067675"/>
            <a:ext cx="298911" cy="44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F540A4-5947-AE10-7BE2-9EC40061B156}"/>
              </a:ext>
            </a:extLst>
          </p:cNvPr>
          <p:cNvCxnSpPr/>
          <p:nvPr/>
        </p:nvCxnSpPr>
        <p:spPr>
          <a:xfrm flipH="1" flipV="1">
            <a:off x="8610600" y="1822521"/>
            <a:ext cx="662200" cy="69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2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A6AE-91BC-FA4B-8F34-3F2F7630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Beginning an eCSE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C03F-09B5-E04A-8C1F-EC6285C1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Visit call page </a:t>
            </a:r>
            <a:r>
              <a:rPr lang="en-GB" dirty="0">
                <a:hlinkClick r:id="rId2"/>
              </a:rPr>
              <a:t>https://www.archer2.ac.uk/ecse/calls/</a:t>
            </a:r>
            <a:endParaRPr lang="en-GB" dirty="0"/>
          </a:p>
          <a:p>
            <a:pPr lvl="1"/>
            <a:r>
              <a:rPr lang="en-GB" dirty="0"/>
              <a:t>links to templates, guidance and terms</a:t>
            </a:r>
          </a:p>
          <a:p>
            <a:r>
              <a:rPr lang="en-GB" dirty="0"/>
              <a:t>Start in the SAFE</a:t>
            </a:r>
          </a:p>
          <a:p>
            <a:pPr lvl="1"/>
            <a:r>
              <a:rPr lang="en-GB" dirty="0">
                <a:hlinkClick r:id="rId3"/>
              </a:rPr>
              <a:t>https://safe.epcc.ed.ac.uk/</a:t>
            </a:r>
            <a:r>
              <a:rPr lang="en-GB" dirty="0"/>
              <a:t> </a:t>
            </a:r>
          </a:p>
          <a:p>
            <a:r>
              <a:rPr lang="en-GB" dirty="0"/>
              <a:t>Enter Project Title, subject area and research area (remit)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875C4-EA90-5C4A-89BA-684D111F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62A98-51FF-CB47-A9A1-D327D2C6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0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B51-6974-9A46-9D28-0F51B49B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eCSE Calls on-line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1BB9A-86B7-704A-AFDA-6D95C8E3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74FA1-80DF-0E48-8E20-58CE9AB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A401A-7592-0F48-BEBC-3F05304BEB9B}"/>
              </a:ext>
            </a:extLst>
          </p:cNvPr>
          <p:cNvSpPr txBox="1"/>
          <p:nvPr/>
        </p:nvSpPr>
        <p:spPr>
          <a:xfrm>
            <a:off x="6651874" y="3451002"/>
            <a:ext cx="4448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proposal is selected for funding, you will be provided with an award letter and will be asked to agree to the eCSE Terms. </a:t>
            </a:r>
          </a:p>
          <a:p>
            <a:endParaRPr lang="en-GB" dirty="0"/>
          </a:p>
          <a:p>
            <a:r>
              <a:rPr lang="en-GB" dirty="0"/>
              <a:t>Please view the Terms in advance of submitting the proposal.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634EEF-7016-504A-AF14-ABC3C46725FB}"/>
              </a:ext>
            </a:extLst>
          </p:cNvPr>
          <p:cNvCxnSpPr>
            <a:cxnSpLocks/>
          </p:cNvCxnSpPr>
          <p:nvPr/>
        </p:nvCxnSpPr>
        <p:spPr>
          <a:xfrm flipV="1">
            <a:off x="4657060" y="3848986"/>
            <a:ext cx="1860698" cy="2381693"/>
          </a:xfrm>
          <a:prstGeom prst="line">
            <a:avLst/>
          </a:prstGeom>
          <a:ln w="127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website&#10;&#10;Description automatically generated">
            <a:extLst>
              <a:ext uri="{FF2B5EF4-FFF2-40B4-BE49-F238E27FC236}">
                <a16:creationId xmlns:a16="http://schemas.microsoft.com/office/drawing/2014/main" id="{86503980-8068-9C46-78DA-B8C1DD6D6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23426"/>
            <a:ext cx="3898151" cy="4930775"/>
          </a:xfrm>
        </p:spPr>
      </p:pic>
    </p:spTree>
    <p:extLst>
      <p:ext uri="{BB962C8B-B14F-4D97-AF65-F5344CB8AC3E}">
        <p14:creationId xmlns:p14="http://schemas.microsoft.com/office/powerpoint/2010/main" val="36504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93E8-F345-BD4C-9C43-B9CE9D6C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Proposal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C836-A5EA-754F-A045-3A07BE33A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eCSE form has an online form to which documents should be attached before submission</a:t>
            </a:r>
          </a:p>
          <a:p>
            <a:r>
              <a:rPr lang="en-GB" dirty="0"/>
              <a:t>MS Word templates available for proposal document</a:t>
            </a:r>
          </a:p>
          <a:p>
            <a:r>
              <a:rPr lang="en-GB" dirty="0"/>
              <a:t>Proposal template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Times New Roman" panose="02020603050405020304" pitchFamily="18" charset="0"/>
              </a:rPr>
              <a:t>Project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Times New Roman" panose="02020603050405020304" pitchFamily="18" charset="0"/>
              </a:rPr>
              <a:t>PI Name and Institution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SimSun" panose="02010600030101010101" pitchFamily="2" charset="-122"/>
              </a:rPr>
              <a:t>Description of code(s)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Times New Roman" panose="02020603050405020304" pitchFamily="18" charset="0"/>
              </a:rPr>
              <a:t>Project Objectives and success metrics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Project Overview, Technical Information and Workplan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Sustainability, maintenance, validation and availability of code(s)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Impact and Benefits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F2BF2-1B3B-2D45-A5FA-29EE6D8E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81293-F5BC-7D4E-BFB0-CEB5EA33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163D-5CE2-C83B-AB62-CCC44E32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codes(s)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DE30-E06E-5E9F-77D9-943D489C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Up to 2 pages</a:t>
            </a:r>
          </a:p>
          <a:p>
            <a:r>
              <a:rPr lang="en-US" dirty="0"/>
              <a:t>Tell us about the code! What is it for? what does it do? Who uses it?</a:t>
            </a:r>
          </a:p>
          <a:p>
            <a:r>
              <a:rPr lang="en-US" dirty="0"/>
              <a:t>How big is it? How is it structured (how complex)?</a:t>
            </a:r>
          </a:p>
          <a:p>
            <a:r>
              <a:rPr lang="en-US" dirty="0"/>
              <a:t>What language(s) does it use and any dependencies (libs, compilers, other software)?</a:t>
            </a:r>
          </a:p>
          <a:p>
            <a:r>
              <a:rPr lang="en-US" dirty="0"/>
              <a:t>What is the code’s status in terms of usage and performance?</a:t>
            </a:r>
          </a:p>
          <a:p>
            <a:r>
              <a:rPr lang="en-US" dirty="0"/>
              <a:t>Performance data may include scaling (if multi-GPU), profiling data, or comparison of GPU code with CPU code</a:t>
            </a:r>
          </a:p>
          <a:p>
            <a:r>
              <a:rPr lang="en-US" dirty="0"/>
              <a:t>Can include links but include summary in text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00BB-AFD4-CEDA-7884-91F901FD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6B4E7-105D-053C-AD3A-603029D7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5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9B94-0B79-919D-804A-9BC50122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Objectives and success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55FB-DB79-EB25-F95C-9BBB5AB7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Up to 1 page</a:t>
            </a:r>
          </a:p>
          <a:p>
            <a:r>
              <a:rPr lang="en-US" dirty="0"/>
              <a:t>Number of objectives and associated success metrics expected </a:t>
            </a:r>
          </a:p>
          <a:p>
            <a:pPr lvl="1"/>
            <a:r>
              <a:rPr lang="en-US" dirty="0"/>
              <a:t>1-2 objectives for a proposal requesting &lt;6 PMs of effort</a:t>
            </a:r>
          </a:p>
          <a:p>
            <a:pPr lvl="1"/>
            <a:r>
              <a:rPr lang="en-US" dirty="0"/>
              <a:t>5-6 objectives for a proposal with the maximum requested effort of 36 PMs</a:t>
            </a:r>
          </a:p>
          <a:p>
            <a:pPr lvl="1"/>
            <a:r>
              <a:rPr lang="en-US" dirty="0"/>
              <a:t>This is just a guide!</a:t>
            </a:r>
          </a:p>
          <a:p>
            <a:pPr lvl="1"/>
            <a:r>
              <a:rPr lang="en-US" dirty="0"/>
              <a:t>Expect each objective to have an associated success metric</a:t>
            </a:r>
          </a:p>
          <a:p>
            <a:r>
              <a:rPr lang="en-US" dirty="0"/>
              <a:t>Success metrics should be specific and measurable. E.g. the following sounds reasonable</a:t>
            </a:r>
          </a:p>
          <a:p>
            <a:pPr lvl="1"/>
            <a:r>
              <a:rPr lang="en-US" i="1" dirty="0"/>
              <a:t>“We will significantly improve the scaling of the GPU code compared with the existing code on a set of benchmark codes”</a:t>
            </a:r>
          </a:p>
          <a:p>
            <a:r>
              <a:rPr lang="en-US" dirty="0"/>
              <a:t>but isn’t really specific or measurable</a:t>
            </a:r>
          </a:p>
          <a:p>
            <a:pPr lvl="1"/>
            <a:r>
              <a:rPr lang="en-US" dirty="0"/>
              <a:t>Which codes? How many? What improvements are expected? For what problem sizes?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C06CB-B68B-A589-56A8-F7486001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7AC6-939D-B048-07F8-659C89D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4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9BB6-C68F-21E2-7BFF-58381782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Overview, Technical Information and</a:t>
            </a:r>
            <a:br>
              <a:rPr lang="en-US" dirty="0"/>
            </a:br>
            <a:r>
              <a:rPr lang="en-US" dirty="0"/>
              <a:t>Workplan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3125-57FA-D4D6-C8F0-7ACF716E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Up to 2 pages</a:t>
            </a:r>
          </a:p>
          <a:p>
            <a:r>
              <a:rPr lang="en-US" dirty="0"/>
              <a:t>This is where you describe what you will do in the project </a:t>
            </a:r>
          </a:p>
          <a:p>
            <a:r>
              <a:rPr lang="en-US" dirty="0"/>
              <a:t>Describe from a technical viewpoint</a:t>
            </a:r>
          </a:p>
          <a:p>
            <a:pPr lvl="1"/>
            <a:r>
              <a:rPr lang="en-US" dirty="0"/>
              <a:t>But should be understandable to someone who doesn’t know the code specifically</a:t>
            </a:r>
          </a:p>
          <a:p>
            <a:r>
              <a:rPr lang="en-US" dirty="0"/>
              <a:t>Should include</a:t>
            </a:r>
          </a:p>
          <a:p>
            <a:pPr lvl="1"/>
            <a:r>
              <a:rPr lang="en-US" dirty="0"/>
              <a:t>associated timescales</a:t>
            </a:r>
          </a:p>
          <a:p>
            <a:pPr lvl="1"/>
            <a:r>
              <a:rPr lang="en-US" dirty="0"/>
              <a:t>Gantt chart (or equivalent) of the workplan with milestones and effort broken down by RSE (if &gt; 1 RSE)</a:t>
            </a:r>
          </a:p>
          <a:p>
            <a:pPr lvl="1"/>
            <a:r>
              <a:rPr lang="en-US" dirty="0"/>
              <a:t>Risk – with likelihood and possible mitigation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3A499-0D2B-9CC2-5BA9-A19337EA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317AA-9E2A-0C11-E2AA-145A19BF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8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447E-88BC-B245-9069-BD9C524C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this material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BFC8-2F1D-FE40-A70D-1B4DF66A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3E2-A894-7A47-907C-E2ABD8A2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29137D-02ED-404E-883A-2E2D722C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59" y="2676605"/>
            <a:ext cx="9723881" cy="34383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pPr marL="0" indent="0" algn="ctr">
              <a:buNone/>
            </a:pPr>
            <a:r>
              <a:rPr lang="en-GB" dirty="0">
                <a:hlinkClick r:id="rId2" tooltip="https://creativecommons.org/licenses/by-nc-sa/4.0/"/>
              </a:rPr>
              <a:t>https://creativecommons.org/licenses/by-nc-sa/4.0/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Note that this presentation contains images owned by others. Please seek their permission before reusing these images.</a:t>
            </a:r>
          </a:p>
        </p:txBody>
      </p:sp>
      <p:pic>
        <p:nvPicPr>
          <p:cNvPr id="7" name="Picture 6" descr="by-nc-sa.png">
            <a:extLst>
              <a:ext uri="{FF2B5EF4-FFF2-40B4-BE49-F238E27FC236}">
                <a16:creationId xmlns:a16="http://schemas.microsoft.com/office/drawing/2014/main" id="{BFAD050C-D39A-6C48-815E-AF891CD8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4" y="1459833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2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F34C-C9E3-BF79-433C-9E78F0F6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Sustainability, maintenance, validation and </a:t>
            </a:r>
            <a:br>
              <a:rPr lang="en-US" dirty="0"/>
            </a:br>
            <a:r>
              <a:rPr lang="en-US" dirty="0"/>
              <a:t>availability of code(s)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A719A-F24B-BAEF-5B3E-30F1299BD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Up to 1 page</a:t>
            </a:r>
          </a:p>
          <a:p>
            <a:r>
              <a:rPr lang="en-US" dirty="0"/>
              <a:t>Should describe how code(s) will be </a:t>
            </a:r>
          </a:p>
          <a:p>
            <a:pPr lvl="1"/>
            <a:r>
              <a:rPr lang="en-US" dirty="0"/>
              <a:t>made available to users</a:t>
            </a:r>
          </a:p>
          <a:p>
            <a:pPr lvl="1"/>
            <a:r>
              <a:rPr lang="en-US" dirty="0"/>
              <a:t>maintained</a:t>
            </a:r>
          </a:p>
          <a:p>
            <a:r>
              <a:rPr lang="en-US" dirty="0"/>
              <a:t>State what coding standards will be used, etc. </a:t>
            </a:r>
          </a:p>
          <a:p>
            <a:r>
              <a:rPr lang="en-US" dirty="0"/>
              <a:t>Should include any information on the licensing model</a:t>
            </a:r>
          </a:p>
          <a:p>
            <a:r>
              <a:rPr lang="en-US" dirty="0"/>
              <a:t>Describe both for users</a:t>
            </a:r>
          </a:p>
          <a:p>
            <a:pPr lvl="1"/>
            <a:r>
              <a:rPr lang="en-US" dirty="0"/>
              <a:t>wishing to run the code(s) and </a:t>
            </a:r>
          </a:p>
          <a:p>
            <a:pPr lvl="1"/>
            <a:r>
              <a:rPr lang="en-US" dirty="0"/>
              <a:t>wanting access to the underlying source code(s)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E224C-709F-F95A-2E9A-66C7DBA4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AFA86-A37F-5112-CD0E-054A6204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8A5F-4C97-69F5-A9DC-FA896764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D122-0ADE-5482-7F25-77D142A48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Up to 1 page</a:t>
            </a:r>
          </a:p>
          <a:p>
            <a:r>
              <a:rPr lang="en-US" dirty="0"/>
              <a:t>Describe potential impact of the science enabled by the project</a:t>
            </a:r>
          </a:p>
          <a:p>
            <a:r>
              <a:rPr lang="en-US" dirty="0"/>
              <a:t>How will impact be achieved? </a:t>
            </a:r>
          </a:p>
          <a:p>
            <a:pPr lvl="1"/>
            <a:r>
              <a:rPr lang="en-US" dirty="0"/>
              <a:t>Some impacts may be </a:t>
            </a:r>
            <a:r>
              <a:rPr lang="en-US" dirty="0" err="1"/>
              <a:t>realised</a:t>
            </a:r>
            <a:r>
              <a:rPr lang="en-US" dirty="0"/>
              <a:t> after the end of the project</a:t>
            </a:r>
          </a:p>
          <a:p>
            <a:r>
              <a:rPr lang="en-US" dirty="0"/>
              <a:t>Consider </a:t>
            </a:r>
          </a:p>
          <a:p>
            <a:pPr lvl="1"/>
            <a:r>
              <a:rPr lang="en-US" dirty="0"/>
              <a:t>both the computational and scientific benefits</a:t>
            </a:r>
          </a:p>
          <a:p>
            <a:pPr lvl="1"/>
            <a:r>
              <a:rPr lang="en-US" dirty="0"/>
              <a:t>who will benefit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D877A-CDA5-5F89-34D9-CB7FD4FB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7D9FB-834B-0B0A-3F6E-CAEBF8C8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32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D543-2017-BE4A-8FBF-363E66CB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Applying for an eCSE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0B30-4699-2E4B-A040-7FC55106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3" y="1246909"/>
            <a:ext cx="11251581" cy="510944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Final deadline for full proposals submitted to the SAFE is then  </a:t>
            </a:r>
            <a:r>
              <a:rPr lang="en-GB" b="1" dirty="0"/>
              <a:t>16:00 19</a:t>
            </a:r>
            <a:r>
              <a:rPr lang="en-GB" b="1" baseline="30000" dirty="0"/>
              <a:t>th</a:t>
            </a:r>
            <a:r>
              <a:rPr lang="en-GB" b="1" dirty="0"/>
              <a:t> March 2024</a:t>
            </a:r>
          </a:p>
          <a:p>
            <a:pPr lvl="2"/>
            <a:r>
              <a:rPr lang="en-GB" dirty="0"/>
              <a:t>Late proposals will not be considered!</a:t>
            </a:r>
          </a:p>
          <a:p>
            <a:r>
              <a:rPr lang="en-GB" dirty="0"/>
              <a:t>Previous </a:t>
            </a:r>
            <a:r>
              <a:rPr lang="en-GB" dirty="0" err="1"/>
              <a:t>eCSE</a:t>
            </a:r>
            <a:r>
              <a:rPr lang="en-GB" dirty="0"/>
              <a:t> calls had a separate technical evaluation, this is now part of the main proposal</a:t>
            </a:r>
            <a:endParaRPr lang="en-GB" dirty="0">
              <a:cs typeface="Calibri"/>
            </a:endParaRPr>
          </a:p>
          <a:p>
            <a:r>
              <a:rPr lang="en-GB" dirty="0"/>
              <a:t>Any project team members must be invited to a proposal and have accepted the invitation via the SAFE before final submission</a:t>
            </a:r>
          </a:p>
          <a:p>
            <a:pPr lvl="1"/>
            <a:r>
              <a:rPr lang="en-GB" dirty="0"/>
              <a:t>Otherwise they will not be considered part of the team</a:t>
            </a:r>
          </a:p>
          <a:p>
            <a:pPr lvl="1"/>
            <a:r>
              <a:rPr lang="en-GB" dirty="0"/>
              <a:t>Allowable roles are PI, Co-I, technical staff, Contact, Member</a:t>
            </a:r>
          </a:p>
          <a:p>
            <a:pPr lvl="1"/>
            <a:r>
              <a:rPr lang="en-GB" dirty="0"/>
              <a:t>Technical staff add their own CVs</a:t>
            </a:r>
          </a:p>
          <a:p>
            <a:pPr lvl="1"/>
            <a:r>
              <a:rPr lang="en-GB" b="1" dirty="0"/>
              <a:t>All</a:t>
            </a:r>
            <a:r>
              <a:rPr lang="en-GB" dirty="0"/>
              <a:t> other team members must provide track record and describe what they will bring to project</a:t>
            </a:r>
          </a:p>
          <a:p>
            <a:pPr lvl="1"/>
            <a:r>
              <a:rPr lang="en-GB" dirty="0"/>
              <a:t>When inviting people, please use the email address they use in the SAFE</a:t>
            </a:r>
          </a:p>
          <a:p>
            <a:pPr lvl="1"/>
            <a:r>
              <a:rPr lang="en-GB" dirty="0"/>
              <a:t>Note that you </a:t>
            </a:r>
            <a:r>
              <a:rPr lang="en-GB" b="1" dirty="0"/>
              <a:t>cannot submit without technical staff</a:t>
            </a:r>
            <a:r>
              <a:rPr lang="en-GB" dirty="0"/>
              <a:t> (or unnamed staff selected)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D0288-D178-C04D-B37A-7423038B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AC625-8A19-964E-8D02-018419D8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0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8679-BDEE-0140-B8E1-2A341C46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A714-AD5A-144E-A107-35C01E850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Please provide 100% FEC value for each member of technical staff</a:t>
            </a:r>
          </a:p>
          <a:p>
            <a:pPr lvl="1"/>
            <a:r>
              <a:rPr lang="en-GB" dirty="0"/>
              <a:t>We pay 80% FEC for funded proposal</a:t>
            </a:r>
          </a:p>
          <a:p>
            <a:pPr lvl="1"/>
            <a:r>
              <a:rPr lang="en-GB" dirty="0"/>
              <a:t>Funding only includes technical staff </a:t>
            </a:r>
          </a:p>
          <a:p>
            <a:pPr lvl="1"/>
            <a:r>
              <a:rPr lang="en-GB" dirty="0"/>
              <a:t>Include direct and indirect costs but not additional costs (e.g. PI/Co-I costs)</a:t>
            </a:r>
          </a:p>
          <a:p>
            <a:pPr lvl="1"/>
            <a:r>
              <a:rPr lang="en-GB" dirty="0"/>
              <a:t>Provide breakdown of costs as a PDF (</a:t>
            </a:r>
            <a:r>
              <a:rPr lang="en-GB" dirty="0" err="1"/>
              <a:t>Worktribe</a:t>
            </a:r>
            <a:r>
              <a:rPr lang="en-GB" dirty="0"/>
              <a:t> of equivalent)</a:t>
            </a:r>
          </a:p>
          <a:p>
            <a:pPr lvl="1"/>
            <a:r>
              <a:rPr lang="en-GB" dirty="0"/>
              <a:t>No need to provide costings for ARCHER2 CSE staff</a:t>
            </a:r>
          </a:p>
          <a:p>
            <a:r>
              <a:rPr lang="en-GB" dirty="0"/>
              <a:t>Travel is given separately from above</a:t>
            </a:r>
          </a:p>
          <a:p>
            <a:pPr lvl="1"/>
            <a:r>
              <a:rPr lang="en-GB" dirty="0"/>
              <a:t>Funds are limited – see guidance</a:t>
            </a:r>
          </a:p>
          <a:p>
            <a:pPr lvl="1"/>
            <a:r>
              <a:rPr lang="en-GB" dirty="0"/>
              <a:t>Can include project members traveling with UK to meet each other</a:t>
            </a:r>
          </a:p>
          <a:p>
            <a:pPr lvl="1"/>
            <a:r>
              <a:rPr lang="en-GB" dirty="0"/>
              <a:t>Additionally each RSE can be funded to attend one national/international conference</a:t>
            </a:r>
          </a:p>
          <a:p>
            <a:r>
              <a:rPr lang="en-GB" dirty="0"/>
              <a:t>If your institution does not use FEC please contact us in advance</a:t>
            </a:r>
          </a:p>
          <a:p>
            <a:r>
              <a:rPr lang="en-GB" dirty="0"/>
              <a:t>We pay the PI’s institution via invoice</a:t>
            </a:r>
          </a:p>
          <a:p>
            <a:pPr lvl="1"/>
            <a:r>
              <a:rPr lang="en-GB" dirty="0"/>
              <a:t>Any payment to third parties is paid via the PI’s institution</a:t>
            </a:r>
          </a:p>
          <a:p>
            <a:r>
              <a:rPr lang="en-GB" dirty="0"/>
              <a:t>Recommend you use named staff where possible</a:t>
            </a:r>
          </a:p>
          <a:p>
            <a:pPr lvl="1"/>
            <a:r>
              <a:rPr lang="en-GB" dirty="0"/>
              <a:t>Ability of technical staff to complete the work is assessed</a:t>
            </a:r>
          </a:p>
          <a:p>
            <a:pPr lvl="1"/>
            <a:r>
              <a:rPr lang="en-GB" dirty="0"/>
              <a:t>Considered together with PI/Co-I expertise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ED181-E342-7048-8C3B-8F149C47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941DB-CC98-A040-AB24-C9B5DEB0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60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B4F-C960-ED45-8F23-D11E022B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eCSE Costing document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0D0DFB5C-A6D1-6C45-B1DD-B2125BD7A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421" y="1110538"/>
            <a:ext cx="6855598" cy="5156551"/>
          </a:xfrm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41C15-6A6F-9C41-B71F-FBC72DAE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D3239-EE87-D842-8B31-D5BE0696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4F9BA9-8E48-1A48-9F93-D26793E70969}"/>
              </a:ext>
            </a:extLst>
          </p:cNvPr>
          <p:cNvSpPr txBox="1">
            <a:spLocks/>
          </p:cNvSpPr>
          <p:nvPr/>
        </p:nvSpPr>
        <p:spPr>
          <a:xfrm>
            <a:off x="838200" y="1246909"/>
            <a:ext cx="3998495" cy="502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costing for 12-month project</a:t>
            </a:r>
          </a:p>
          <a:p>
            <a:r>
              <a:rPr lang="en-GB" dirty="0"/>
              <a:t>Made up numbers</a:t>
            </a:r>
          </a:p>
          <a:p>
            <a:pPr lvl="1"/>
            <a:r>
              <a:rPr lang="en-GB" dirty="0"/>
              <a:t>This is not a real document!</a:t>
            </a:r>
          </a:p>
          <a:p>
            <a:r>
              <a:rPr lang="en-GB" dirty="0"/>
              <a:t>Shows the information we need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91B2A-EC0C-984F-AB92-E461216518A7}"/>
              </a:ext>
            </a:extLst>
          </p:cNvPr>
          <p:cNvSpPr txBox="1"/>
          <p:nvPr/>
        </p:nvSpPr>
        <p:spPr>
          <a:xfrm>
            <a:off x="310709" y="4932947"/>
            <a:ext cx="40818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Enter </a:t>
            </a:r>
            <a:r>
              <a:rPr lang="en-GB" b="1" dirty="0"/>
              <a:t>100% total</a:t>
            </a:r>
            <a:r>
              <a:rPr lang="en-GB" dirty="0"/>
              <a:t> costing in proposal form</a:t>
            </a:r>
          </a:p>
          <a:p>
            <a:r>
              <a:rPr lang="en-GB" dirty="0"/>
              <a:t>Form then calculates 80%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F6CD6F-08F5-4940-A46B-E5BBBABCE5C5}"/>
              </a:ext>
            </a:extLst>
          </p:cNvPr>
          <p:cNvCxnSpPr>
            <a:stCxn id="9" idx="3"/>
          </p:cNvCxnSpPr>
          <p:nvPr/>
        </p:nvCxnSpPr>
        <p:spPr>
          <a:xfrm>
            <a:off x="4392532" y="5256113"/>
            <a:ext cx="3260293" cy="41316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27DE201-F2E0-114F-ACEB-7D69BCDC05CB}"/>
              </a:ext>
            </a:extLst>
          </p:cNvPr>
          <p:cNvSpPr/>
          <p:nvPr/>
        </p:nvSpPr>
        <p:spPr>
          <a:xfrm>
            <a:off x="7638757" y="5458260"/>
            <a:ext cx="957775" cy="597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D3550-C480-684D-9CDD-288CD335387A}"/>
              </a:ext>
            </a:extLst>
          </p:cNvPr>
          <p:cNvSpPr txBox="1"/>
          <p:nvPr/>
        </p:nvSpPr>
        <p:spPr>
          <a:xfrm>
            <a:off x="8596532" y="566928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✓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D4C71-7588-EB49-A882-0C1218924213}"/>
              </a:ext>
            </a:extLst>
          </p:cNvPr>
          <p:cNvSpPr txBox="1"/>
          <p:nvPr/>
        </p:nvSpPr>
        <p:spPr>
          <a:xfrm>
            <a:off x="10770819" y="5472947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2F72D-4471-B849-AD10-9086B3519F40}"/>
              </a:ext>
            </a:extLst>
          </p:cNvPr>
          <p:cNvSpPr txBox="1"/>
          <p:nvPr/>
        </p:nvSpPr>
        <p:spPr>
          <a:xfrm>
            <a:off x="8397220" y="2338136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43144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32DD-9955-EE44-B8B8-2D6D67F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eCSE – Submitting a proposal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F27C5-64FF-854A-8413-DE9E628D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F084D-2B7C-4F41-8F8A-E8621D13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120E3A-4D97-944F-8ED2-3F3AB1CE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6289"/>
            <a:ext cx="12192000" cy="362542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07E94B-8A2F-904D-A535-15E75AAC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37" y="2550392"/>
            <a:ext cx="1223818" cy="12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1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4AE9-CA22-C048-BC06-9783E1F2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eCSE</a:t>
            </a:r>
            <a:r>
              <a:rPr lang="en-GB" dirty="0"/>
              <a:t> – things to watch out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4936-5AC0-3843-B1EA-C6C47797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Doesn’t look technically feasible (either within the timescale or at all)</a:t>
            </a:r>
          </a:p>
          <a:p>
            <a:r>
              <a:rPr lang="en-GB" dirty="0"/>
              <a:t>Poor estimate of effort - may be over or under ambitious for effort requested</a:t>
            </a:r>
          </a:p>
          <a:p>
            <a:r>
              <a:rPr lang="en-GB" dirty="0"/>
              <a:t>Sometimes just missing the basic “why”, “how” </a:t>
            </a:r>
          </a:p>
          <a:p>
            <a:r>
              <a:rPr lang="en-GB" dirty="0"/>
              <a:t>Proposal may technically desirable but missing the “why”</a:t>
            </a:r>
          </a:p>
          <a:p>
            <a:pPr lvl="1"/>
            <a:r>
              <a:rPr lang="en-GB" dirty="0"/>
              <a:t>E.g. project has clear plan for reducing time taken for a code by large percentage...</a:t>
            </a:r>
          </a:p>
          <a:p>
            <a:pPr lvl="1"/>
            <a:r>
              <a:rPr lang="en-GB" dirty="0"/>
              <a:t>…but why does that matter? Who uses code? For what? Why is the code important?</a:t>
            </a:r>
          </a:p>
          <a:p>
            <a:r>
              <a:rPr lang="en-GB" dirty="0"/>
              <a:t>Staffing not suitable</a:t>
            </a:r>
          </a:p>
          <a:p>
            <a:pPr lvl="1"/>
            <a:r>
              <a:rPr lang="en-GB" dirty="0"/>
              <a:t>Missing needed expertise with code or GPU skills – </a:t>
            </a:r>
            <a:r>
              <a:rPr lang="en-GB"/>
              <a:t>or a plan </a:t>
            </a:r>
            <a:r>
              <a:rPr lang="en-GB" dirty="0"/>
              <a:t>to obtain these skills</a:t>
            </a:r>
          </a:p>
          <a:p>
            <a:r>
              <a:rPr lang="en-GB" dirty="0"/>
              <a:t>Missing suitable analysis of risk</a:t>
            </a:r>
          </a:p>
          <a:p>
            <a:pPr lvl="1"/>
            <a:r>
              <a:rPr lang="en-GB" dirty="0"/>
              <a:t>E.g. how will WP4 work if WP3 isn’t successful?</a:t>
            </a:r>
          </a:p>
          <a:p>
            <a:r>
              <a:rPr lang="en-GB" dirty="0"/>
              <a:t>Success metrics not quantified</a:t>
            </a:r>
          </a:p>
          <a:p>
            <a:r>
              <a:rPr lang="en-GB" dirty="0"/>
              <a:t>Letters of support not specific</a:t>
            </a:r>
          </a:p>
          <a:p>
            <a:r>
              <a:rPr lang="en-GB" dirty="0"/>
              <a:t>Do proof-read (or get a colleague to)!</a:t>
            </a:r>
          </a:p>
          <a:p>
            <a:r>
              <a:rPr lang="en-GB" dirty="0"/>
              <a:t>Sometimes nothing specifically wrong but details just not well enough explained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CF8AD-647C-BE48-9A8D-34D330FB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7D3E1-2DEC-ED49-B08B-0ED4BBD6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8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F74F-0A36-EE49-879E-65C396BB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943B-BB67-FF40-9706-6A8904D6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first GPU eCSE call is open – see time timetable for future calls</a:t>
            </a:r>
          </a:p>
          <a:p>
            <a:pPr lvl="1"/>
            <a:r>
              <a:rPr lang="en-GB" dirty="0"/>
              <a:t>Expect further calls over the year</a:t>
            </a:r>
          </a:p>
          <a:p>
            <a:r>
              <a:rPr lang="en-GB" dirty="0"/>
              <a:t>Final deadline for full proposals: </a:t>
            </a:r>
            <a:r>
              <a:rPr lang="en-GB" b="1" dirty="0"/>
              <a:t>16:00 19</a:t>
            </a:r>
            <a:r>
              <a:rPr lang="en-GB" b="1" baseline="30000" dirty="0"/>
              <a:t>th</a:t>
            </a:r>
            <a:r>
              <a:rPr lang="en-GB" b="1" dirty="0"/>
              <a:t> March 2024</a:t>
            </a:r>
            <a:r>
              <a:rPr lang="en-GB" dirty="0"/>
              <a:t> -&gt; SAFE</a:t>
            </a:r>
          </a:p>
          <a:p>
            <a:r>
              <a:rPr lang="en-GB" dirty="0"/>
              <a:t>Early Career Observers call open alongside (deadline 16:00 27</a:t>
            </a:r>
            <a:r>
              <a:rPr lang="en-GB" baseline="30000" dirty="0"/>
              <a:t>th</a:t>
            </a:r>
            <a:r>
              <a:rPr lang="en-GB" dirty="0"/>
              <a:t> Feb 2024) -&gt; ARCHER2 service desk </a:t>
            </a:r>
          </a:p>
          <a:p>
            <a:r>
              <a:rPr lang="en-GB" dirty="0"/>
              <a:t>Details of calls</a:t>
            </a:r>
          </a:p>
          <a:p>
            <a:pPr lvl="1"/>
            <a:r>
              <a:rPr lang="en-GB" dirty="0">
                <a:hlinkClick r:id="rId2"/>
              </a:rPr>
              <a:t>https://www.archer2.ac.uk/ecse/</a:t>
            </a:r>
            <a:endParaRPr lang="en-GB" dirty="0"/>
          </a:p>
          <a:p>
            <a:pPr lvl="1"/>
            <a:r>
              <a:rPr lang="en-GB" dirty="0"/>
              <a:t>Any questions please ask here or via the ARCHER2 service desk </a:t>
            </a:r>
            <a:r>
              <a:rPr lang="en-GB" dirty="0">
                <a:hlinkClick r:id="rId3"/>
              </a:rPr>
              <a:t>support@archer2.ac.uk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947C1-D828-3F48-B7BA-1DF82FE0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4A37B-1663-8C41-B688-0B0C3E0D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3756-1C31-DB42-85D2-F96071A8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5101"/>
            <a:ext cx="9144000" cy="1054862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66B9-F1CD-0346-8EAC-6D131C29E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www.archer2.ac.uk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1200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467-7479-AA47-AF1D-8D4B211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B2EFE-39E0-4247-A21F-F2F53B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8FC-18E6-8F42-8F26-4975F56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7E92FE6-6C18-B564-F65C-9FC47103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2070100"/>
            <a:ext cx="4318001" cy="12710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DF04B65-C7F5-1C6E-1383-7A7C6F33B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3087" y="1956324"/>
            <a:ext cx="4948569" cy="1297625"/>
          </a:xfrm>
          <a:prstGeom prst="rect">
            <a:avLst/>
          </a:prstGeom>
        </p:spPr>
      </p:pic>
      <p:pic>
        <p:nvPicPr>
          <p:cNvPr id="16" name="Picture 1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BA8A296-1C9B-0711-D36B-5B20B5DEE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550" y="3953397"/>
            <a:ext cx="4645028" cy="1097067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DB56610B-722B-5E37-7118-24B217C2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47" y="4001060"/>
            <a:ext cx="3351303" cy="9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2ADA-F581-EA4F-AD0C-DD97B200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5883-82B6-B34B-8435-C212AC8BD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</a:t>
            </a:r>
            <a:r>
              <a:rPr lang="en-US"/>
              <a:t>the </a:t>
            </a:r>
            <a:r>
              <a:rPr lang="en-US" err="1"/>
              <a:t>eCSE</a:t>
            </a:r>
            <a:r>
              <a:rPr lang="en-US" dirty="0"/>
              <a:t> funding </a:t>
            </a:r>
            <a:r>
              <a:rPr lang="en-US"/>
              <a:t>programme</a:t>
            </a:r>
            <a:r>
              <a:rPr lang="en-US" dirty="0"/>
              <a:t>?</a:t>
            </a:r>
          </a:p>
          <a:p>
            <a:r>
              <a:rPr lang="en-US" dirty="0"/>
              <a:t>Who is eCSE funding for?</a:t>
            </a:r>
          </a:p>
          <a:p>
            <a:r>
              <a:rPr lang="en-US" dirty="0" err="1"/>
              <a:t>Programme</a:t>
            </a:r>
            <a:r>
              <a:rPr lang="en-US" dirty="0"/>
              <a:t> logistics</a:t>
            </a:r>
          </a:p>
          <a:p>
            <a:r>
              <a:rPr lang="en-US" dirty="0"/>
              <a:t>Examples of eCSE work</a:t>
            </a:r>
          </a:p>
          <a:p>
            <a:r>
              <a:rPr lang="en-US" dirty="0"/>
              <a:t>Applying for a project – walk through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BE769-665C-B343-8176-727D8626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77FCC-81DA-0846-9146-AC20E5EC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2D30-AF7A-5F4B-AF4B-0972204E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/>
              <a:t>the </a:t>
            </a:r>
            <a:r>
              <a:rPr lang="en-GB" err="1"/>
              <a:t>eCSE</a:t>
            </a:r>
            <a:r>
              <a:rPr lang="en-GB" dirty="0"/>
              <a:t> funding </a:t>
            </a:r>
            <a:r>
              <a:rPr lang="en-GB"/>
              <a:t>programme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04CB-52CA-194F-B1AE-05B7BB43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The Embedded CSE (eCSE) programme funds software development for codes to run on GPU architectures</a:t>
            </a:r>
          </a:p>
          <a:p>
            <a:r>
              <a:rPr lang="en-GB" dirty="0"/>
              <a:t>Allows software to be developed in a sustainable manner to improve research on GPU architectures</a:t>
            </a:r>
          </a:p>
          <a:p>
            <a:r>
              <a:rPr lang="en-US" dirty="0"/>
              <a:t>Facilitate efficient use of GPU resources through enhanced code performance/functionality</a:t>
            </a:r>
          </a:p>
          <a:p>
            <a:r>
              <a:rPr lang="en-GB" dirty="0"/>
              <a:t>For developing software that facilitates research targeted at UKRI’s digital research infrastructure</a:t>
            </a:r>
          </a:p>
          <a:p>
            <a:pPr lvl="1"/>
            <a:r>
              <a:rPr lang="en-GB" dirty="0"/>
              <a:t>e.g. future </a:t>
            </a:r>
            <a:r>
              <a:rPr lang="en-GB"/>
              <a:t>Exascale</a:t>
            </a:r>
            <a:r>
              <a:rPr lang="en-GB" dirty="0"/>
              <a:t> services, UK national AI services, national Tier-2 HPC services</a:t>
            </a:r>
            <a:endParaRPr lang="en-GB">
              <a:cs typeface="Calibri"/>
            </a:endParaRPr>
          </a:p>
          <a:p>
            <a:r>
              <a:rPr lang="en-GB" dirty="0"/>
              <a:t>Allows 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employment of a Research Software Engineer (RSE) or PDRA 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software development leading to research </a:t>
            </a:r>
            <a:r>
              <a:rPr lang="en-GB" b="1" dirty="0"/>
              <a:t>anywhere within the UKRI’s remit</a:t>
            </a: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D654-C475-2843-B84C-EB218D40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0D03C-31EB-A44D-9893-61109C22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6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2D30-AF7A-5F4B-AF4B-0972204E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is eCSE funding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04CB-52CA-194F-B1AE-05B7BB43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Two ways to be directly involved</a:t>
            </a:r>
          </a:p>
          <a:p>
            <a:r>
              <a:rPr lang="en-GB" dirty="0"/>
              <a:t>As a Co-I / PI</a:t>
            </a:r>
          </a:p>
          <a:p>
            <a:pPr lvl="1"/>
            <a:r>
              <a:rPr lang="en-GB" dirty="0"/>
              <a:t>e.g. a researcher who works with a code which runs (or potentially runs) on GPUs and requires an improvement</a:t>
            </a:r>
            <a:endParaRPr lang="en-GB" dirty="0">
              <a:cs typeface="Calibri"/>
            </a:endParaRPr>
          </a:p>
          <a:p>
            <a:pPr lvl="2"/>
            <a:r>
              <a:rPr lang="en-GB" dirty="0"/>
              <a:t>May not have the skills/availability to do the technical work </a:t>
            </a:r>
            <a:endParaRPr lang="en-GB" dirty="0">
              <a:cs typeface="Calibri"/>
            </a:endParaRPr>
          </a:p>
          <a:p>
            <a:pPr lvl="2"/>
            <a:r>
              <a:rPr lang="en-GB" dirty="0"/>
              <a:t>May/may not have expertise within own group</a:t>
            </a:r>
          </a:p>
          <a:p>
            <a:pPr lvl="2"/>
            <a:r>
              <a:rPr lang="en-GB" dirty="0"/>
              <a:t>Someone else within group or elsewhere doing technical work</a:t>
            </a:r>
          </a:p>
          <a:p>
            <a:r>
              <a:rPr lang="en-GB" dirty="0"/>
              <a:t>As a technical member of staff</a:t>
            </a:r>
            <a:endParaRPr lang="en-GB" dirty="0">
              <a:cs typeface="Calibri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RSE or PDRA</a:t>
            </a:r>
            <a:r>
              <a:rPr lang="en-GB" dirty="0"/>
              <a:t> has, or is gaining, software development expertise within HPC</a:t>
            </a:r>
            <a:endParaRPr lang="en-GB" dirty="0">
              <a:cs typeface="Calibri" panose="020F0502020204030204"/>
            </a:endParaRPr>
          </a:p>
          <a:p>
            <a:pPr lvl="1"/>
            <a:r>
              <a:rPr lang="en-GB" dirty="0"/>
              <a:t>PhD student with similar role coming to the end of studies</a:t>
            </a:r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The panel will assess the teams ability to deliver on the project</a:t>
            </a:r>
            <a:endParaRPr lang="en-GB" dirty="0"/>
          </a:p>
          <a:p>
            <a:pPr lvl="1"/>
            <a:r>
              <a:rPr lang="en-GB" dirty="0">
                <a:cs typeface="Calibri"/>
              </a:rPr>
              <a:t>e.g. staff skills, support from PI/Co-Is, training plan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5D654-C475-2843-B84C-EB218D40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0D03C-31EB-A44D-9893-61109C22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933D-8915-AEA9-CDED-8AF17C9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</a:t>
            </a:r>
            <a:r>
              <a:rPr lang="en-US" dirty="0" err="1"/>
              <a:t>eCSE</a:t>
            </a:r>
            <a:r>
              <a:rPr lang="en-US" dirty="0"/>
              <a:t> </a:t>
            </a:r>
            <a:r>
              <a:rPr lang="en-US" dirty="0" err="1"/>
              <a:t>Programme</a:t>
            </a:r>
            <a:r>
              <a:rPr lang="en-US" dirty="0"/>
              <a:t>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3039A-44B4-7998-D13A-92D563FD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Programme</a:t>
            </a:r>
            <a:r>
              <a:rPr lang="en-US" dirty="0"/>
              <a:t> is administered by EPCC through ARCHER2, the UK National HPC Service </a:t>
            </a:r>
          </a:p>
          <a:p>
            <a:r>
              <a:rPr lang="en-US" dirty="0"/>
              <a:t>However, applications are not limited to projects targeting the GPU component of ARCHER2 </a:t>
            </a:r>
            <a:endParaRPr lang="en-US">
              <a:cs typeface="Calibri"/>
            </a:endParaRPr>
          </a:p>
          <a:p>
            <a:r>
              <a:rPr lang="en-US" dirty="0"/>
              <a:t>Projects may </a:t>
            </a:r>
            <a:r>
              <a:rPr lang="en-US" dirty="0" err="1"/>
              <a:t>utilise</a:t>
            </a:r>
            <a:r>
              <a:rPr lang="en-US" dirty="0"/>
              <a:t> other GPU resources within the UK digital research infrastructure.</a:t>
            </a:r>
          </a:p>
          <a:p>
            <a:r>
              <a:rPr lang="en-US" dirty="0"/>
              <a:t>Successful applications can get access to the ARCHER2 GPU cluster – or should arrange suitable access to other GPU resources</a:t>
            </a:r>
            <a:endParaRPr lang="en-US">
              <a:cs typeface="Calibri"/>
            </a:endParaRPr>
          </a:p>
          <a:p>
            <a:r>
              <a:rPr lang="en-US" dirty="0"/>
              <a:t>Call is all about software development and not production runs</a:t>
            </a: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Other</a:t>
            </a:r>
            <a:r>
              <a:rPr lang="en-US">
                <a:cs typeface="Calibri" panose="020F0502020204030204"/>
              </a:rPr>
              <a:t> routes available to gain CPU time e.g. Access to HPC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07377-B2A3-1984-BC3B-9388EA4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945B5-990E-A49E-F00C-D5637049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A45-D0E6-E941-BD52-F50F2171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eCSE Programme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B948-0617-9042-BDA2-A951EAF8D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8"/>
            <a:ext cx="10681010" cy="49531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Funding</a:t>
            </a:r>
            <a:r>
              <a:rPr lang="en-GB" dirty="0"/>
              <a:t> for can be requested for staff located at 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institution of the PI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staff from the ARCHER2 centralised CSE support team</a:t>
            </a:r>
            <a:endParaRPr lang="en-GB">
              <a:cs typeface="Calibri" panose="020F0502020204030204"/>
            </a:endParaRPr>
          </a:p>
          <a:p>
            <a:pPr lvl="1"/>
            <a:r>
              <a:rPr lang="en-GB" dirty="0"/>
              <a:t>third party institution(s)</a:t>
            </a:r>
            <a:endParaRPr lang="en-GB">
              <a:cs typeface="Calibri" panose="020F0502020204030204"/>
            </a:endParaRPr>
          </a:p>
          <a:p>
            <a:pPr lvl="1"/>
            <a:r>
              <a:rPr lang="en-GB" dirty="0"/>
              <a:t>any combination of the above</a:t>
            </a:r>
            <a:endParaRPr lang="en-GB">
              <a:cs typeface="Calibri" panose="020F0502020204030204"/>
            </a:endParaRPr>
          </a:p>
          <a:p>
            <a:r>
              <a:rPr lang="en-GB"/>
              <a:t>A project funds </a:t>
            </a:r>
            <a:r>
              <a:rPr lang="en-GB" dirty="0"/>
              <a:t>1 to 36 person months in total across all technical staff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Flexible: Effort can be spread over a longer period or</a:t>
            </a:r>
            <a:r>
              <a:rPr lang="en-GB"/>
              <a:t> employ multiple </a:t>
            </a:r>
            <a:r>
              <a:rPr lang="en-GB" dirty="0"/>
              <a:t>people  simultaneously</a:t>
            </a:r>
            <a:endParaRPr lang="en-GB">
              <a:cs typeface="Calibri"/>
            </a:endParaRPr>
          </a:p>
          <a:p>
            <a:pPr lvl="1"/>
            <a:r>
              <a:rPr lang="en-GB" dirty="0"/>
              <a:t>Max duration 24 calendar months</a:t>
            </a:r>
            <a:endParaRPr lang="en-GB">
              <a:cs typeface="Calibri" panose="020F0502020204030204"/>
            </a:endParaRPr>
          </a:p>
          <a:p>
            <a:endParaRPr lang="en-US">
              <a:cs typeface="Calibri"/>
            </a:endParaRPr>
          </a:p>
          <a:p>
            <a:pPr lvl="1"/>
            <a:endParaRPr lang="en-GB">
              <a:highlight>
                <a:srgbClr val="FFFF00"/>
              </a:highlight>
              <a:cs typeface="Calibri"/>
            </a:endParaRP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C49AB-4A86-824D-868C-28532C74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C513B-C0BC-DB44-8677-EE2B7B0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A45-D0E6-E941-BD52-F50F2171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eCSE Programme Funding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B948-0617-9042-BDA2-A951EAF8D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09"/>
            <a:ext cx="10870580" cy="4930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 run a regular series of calls for proposals, with three calls per year</a:t>
            </a:r>
          </a:p>
          <a:p>
            <a:r>
              <a:rPr lang="en-US" dirty="0"/>
              <a:t>Support and encourage early career researchers</a:t>
            </a:r>
          </a:p>
          <a:p>
            <a:pPr lvl="1"/>
            <a:r>
              <a:rPr lang="en-US" dirty="0"/>
              <a:t>Many RSEs are early career</a:t>
            </a:r>
          </a:p>
          <a:p>
            <a:pPr lvl="1"/>
            <a:r>
              <a:rPr lang="en-US" dirty="0"/>
              <a:t>Good opportunity to develop software development skills – great for CV</a:t>
            </a:r>
            <a:endParaRPr lang="en-US">
              <a:cs typeface="Calibri"/>
            </a:endParaRPr>
          </a:p>
          <a:p>
            <a:r>
              <a:rPr lang="en-US" dirty="0"/>
              <a:t>Observers</a:t>
            </a:r>
          </a:p>
          <a:p>
            <a:pPr lvl="1"/>
            <a:r>
              <a:rPr lang="en-US" dirty="0"/>
              <a:t>Early career researchers invited to on-line panel meetings as observers</a:t>
            </a:r>
          </a:p>
          <a:p>
            <a:pPr lvl="1"/>
            <a:r>
              <a:rPr lang="en-US" dirty="0"/>
              <a:t>Usually have 3-4 observers at each panel meeting</a:t>
            </a:r>
          </a:p>
          <a:p>
            <a:pPr lvl="1"/>
            <a:r>
              <a:rPr lang="en-US" dirty="0"/>
              <a:t>Good opportunity to see what reviewers are looking for</a:t>
            </a:r>
          </a:p>
          <a:p>
            <a:pPr lvl="1"/>
            <a:r>
              <a:rPr lang="en-US" dirty="0"/>
              <a:t>Call open alongside GPU </a:t>
            </a:r>
            <a:r>
              <a:rPr lang="en-US" dirty="0" err="1"/>
              <a:t>eCSE</a:t>
            </a:r>
            <a:r>
              <a:rPr lang="en-US" dirty="0"/>
              <a:t> call – deadline 27</a:t>
            </a:r>
            <a:r>
              <a:rPr lang="en-US" baseline="30000" dirty="0"/>
              <a:t>th</a:t>
            </a:r>
            <a:r>
              <a:rPr lang="en-US" dirty="0"/>
              <a:t> Feb</a:t>
            </a:r>
          </a:p>
          <a:p>
            <a:r>
              <a:rPr lang="en-GB" dirty="0">
                <a:cs typeface="Calibri"/>
              </a:rPr>
              <a:t>Proposals are selected by an independent diverse panel of experts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C49AB-4A86-824D-868C-28532C74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EPCC, The University of Edinburgh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C513B-C0BC-DB44-8677-EE2B7B0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3B58-0F97-924D-B08E-6218A6BAD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e4b1b58-ad14-4d3d-90cc-b22341928211" xsi:nil="true"/>
    <lcf76f155ced4ddcb4097134ff3c332f xmlns="cf1c6625-b432-47ce-9809-85c92c0fea50">
      <Terms xmlns="http://schemas.microsoft.com/office/infopath/2007/PartnerControls"/>
    </lcf76f155ced4ddcb4097134ff3c332f>
    <SharedWithUsers xmlns="be4b1b58-ad14-4d3d-90cc-b22341928211">
      <UserInfo>
        <DisplayName>Clair Barrass</DisplayName>
        <AccountId>27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2AD18CF0C984DA7E63E209549DCF8" ma:contentTypeVersion="16" ma:contentTypeDescription="Create a new document." ma:contentTypeScope="" ma:versionID="d8568c7ea01bb6856fcdc56cbf24efaa">
  <xsd:schema xmlns:xsd="http://www.w3.org/2001/XMLSchema" xmlns:xs="http://www.w3.org/2001/XMLSchema" xmlns:p="http://schemas.microsoft.com/office/2006/metadata/properties" xmlns:ns2="cf1c6625-b432-47ce-9809-85c92c0fea50" xmlns:ns3="be4b1b58-ad14-4d3d-90cc-b22341928211" targetNamespace="http://schemas.microsoft.com/office/2006/metadata/properties" ma:root="true" ma:fieldsID="50ade277458f082589d9831a1e222064" ns2:_="" ns3:_="">
    <xsd:import namespace="cf1c6625-b432-47ce-9809-85c92c0fea50"/>
    <xsd:import namespace="be4b1b58-ad14-4d3d-90cc-b223419282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c6625-b432-47ce-9809-85c92c0fe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b1b58-ad14-4d3d-90cc-b2234192821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140f33-c8cc-4a59-9b21-32d13da785ba}" ma:internalName="TaxCatchAll" ma:showField="CatchAllData" ma:web="be4b1b58-ad14-4d3d-90cc-b223419282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236EE3-9975-4B75-8DD4-57C653B525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E3852-7806-4619-B8D1-789105F6CC84}">
  <ds:schemaRefs>
    <ds:schemaRef ds:uri="be4b1b58-ad14-4d3d-90cc-b22341928211"/>
    <ds:schemaRef ds:uri="cf1c6625-b432-47ce-9809-85c92c0fea5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0CF15E0-8D03-4E5F-8A75-28C0A2846B2B}">
  <ds:schemaRefs>
    <ds:schemaRef ds:uri="be4b1b58-ad14-4d3d-90cc-b22341928211"/>
    <ds:schemaRef ds:uri="cf1c6625-b432-47ce-9809-85c92c0fea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65662</TotalTime>
  <Words>2287</Words>
  <Application>Microsoft Macintosh PowerPoint</Application>
  <PresentationFormat>Widescreen</PresentationFormat>
  <Paragraphs>309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MS Mincho</vt:lpstr>
      <vt:lpstr>SimSun</vt:lpstr>
      <vt:lpstr>Arial</vt:lpstr>
      <vt:lpstr>Calibri</vt:lpstr>
      <vt:lpstr>Calibri Light</vt:lpstr>
      <vt:lpstr>Courier New</vt:lpstr>
      <vt:lpstr>Times New Roman</vt:lpstr>
      <vt:lpstr>Office Theme</vt:lpstr>
      <vt:lpstr>GPU: embedded CSE (eCSE)</vt:lpstr>
      <vt:lpstr>Reusing this material</vt:lpstr>
      <vt:lpstr>Partners</vt:lpstr>
      <vt:lpstr>Overview</vt:lpstr>
      <vt:lpstr>What is the eCSE funding programme?</vt:lpstr>
      <vt:lpstr>Who is eCSE funding for?</vt:lpstr>
      <vt:lpstr>GPU eCSE Programme administration</vt:lpstr>
      <vt:lpstr>eCSE Programme Funding</vt:lpstr>
      <vt:lpstr>eCSE Programme Funding (contd.)</vt:lpstr>
      <vt:lpstr>Example eCSE work</vt:lpstr>
      <vt:lpstr>Applying for an eCSE Project</vt:lpstr>
      <vt:lpstr>Steps for applying to eCSE call</vt:lpstr>
      <vt:lpstr>Documents required</vt:lpstr>
      <vt:lpstr>Beginning an eCSE Application</vt:lpstr>
      <vt:lpstr>GPU eCSE Calls on-line</vt:lpstr>
      <vt:lpstr>Proposal templates</vt:lpstr>
      <vt:lpstr>Description of codes(s)</vt:lpstr>
      <vt:lpstr>Project Objectives and success metrics</vt:lpstr>
      <vt:lpstr>Project Overview, Technical Information and Workplan</vt:lpstr>
      <vt:lpstr>Sustainability, maintenance, validation and  availability of code(s)</vt:lpstr>
      <vt:lpstr>Impacts and Benefits</vt:lpstr>
      <vt:lpstr>Applying for an eCSE Project</vt:lpstr>
      <vt:lpstr>Costings</vt:lpstr>
      <vt:lpstr>eCSE Costing document</vt:lpstr>
      <vt:lpstr>eCSE – Submitting a proposal</vt:lpstr>
      <vt:lpstr>eCSE – things to watch out for</vt:lpstr>
      <vt:lpstr>Summary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Users of ARCHER2: Spectrum of Support</dc:title>
  <dc:creator>SMITH Lorna</dc:creator>
  <cp:lastModifiedBy>Chris Johnson</cp:lastModifiedBy>
  <cp:revision>19</cp:revision>
  <dcterms:created xsi:type="dcterms:W3CDTF">2020-05-06T06:35:07Z</dcterms:created>
  <dcterms:modified xsi:type="dcterms:W3CDTF">2024-02-08T14:43:28Z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0x0101003352AD18CF0C984DA7E63E209549DCF8</vt:lpwstr>
  </property>
  <property fmtid="{D5CDD505-2E9C-101B-9397-08002B2CF9AE}" pid="3" name="MediaServiceImageTags">
    <vt:lpwstr/>
  </property>
</Properties>
</file>